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91" r:id="rId5"/>
    <p:sldId id="306" r:id="rId6"/>
    <p:sldId id="307" r:id="rId7"/>
    <p:sldId id="32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21" r:id="rId16"/>
    <p:sldId id="322" r:id="rId17"/>
    <p:sldId id="324" r:id="rId18"/>
    <p:sldId id="325" r:id="rId19"/>
    <p:sldId id="326" r:id="rId20"/>
    <p:sldId id="316" r:id="rId21"/>
    <p:sldId id="317" r:id="rId22"/>
    <p:sldId id="318" r:id="rId23"/>
    <p:sldId id="319" r:id="rId24"/>
    <p:sldId id="32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6" r:id="rId33"/>
    <p:sldId id="335" r:id="rId34"/>
    <p:sldId id="337" r:id="rId35"/>
    <p:sldId id="338" r:id="rId36"/>
    <p:sldId id="3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64"/>
  </p:normalViewPr>
  <p:slideViewPr>
    <p:cSldViewPr snapToGrid="0">
      <p:cViewPr varScale="1">
        <p:scale>
          <a:sx n="101" d="100"/>
          <a:sy n="101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-72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/*</a:t>
            </a:r>
          </a:p>
          <a:p>
            <a:r>
              <a:rPr lang="de-DE" dirty="0"/>
              <a:t> 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Plays a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:</a:t>
            </a:r>
          </a:p>
          <a:p>
            <a:r>
              <a:rPr lang="de-DE" dirty="0"/>
              <a:t> * 8-ohm </a:t>
            </a:r>
            <a:r>
              <a:rPr lang="de-DE" dirty="0" err="1"/>
              <a:t>speaker</a:t>
            </a:r>
            <a:r>
              <a:rPr lang="de-DE" dirty="0"/>
              <a:t> on digital </a:t>
            </a:r>
            <a:r>
              <a:rPr lang="de-DE" dirty="0" err="1"/>
              <a:t>pin</a:t>
            </a:r>
            <a:r>
              <a:rPr lang="de-DE" dirty="0"/>
              <a:t> 8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21 Jan 2010</a:t>
            </a:r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30 Aug 2011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Tom </a:t>
            </a:r>
            <a:r>
              <a:rPr lang="de-DE" dirty="0" err="1"/>
              <a:t>Igoe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14 Feb 2022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Peter </a:t>
            </a:r>
            <a:r>
              <a:rPr lang="de-DE" dirty="0" err="1"/>
              <a:t>Bendel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 http://</a:t>
            </a:r>
            <a:r>
              <a:rPr lang="de-DE" dirty="0" err="1"/>
              <a:t>www.arduino.cc</a:t>
            </a:r>
            <a:r>
              <a:rPr lang="de-DE" dirty="0"/>
              <a:t>/en/Tutorial/Tone</a:t>
            </a:r>
          </a:p>
          <a:p>
            <a:endParaRPr lang="de-DE" dirty="0"/>
          </a:p>
          <a:p>
            <a:r>
              <a:rPr lang="de-DE" dirty="0"/>
              <a:t> */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NOTE_C4 = 262;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NOTE_G3 = 196;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NOTE_A3 = 220;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NOTE_B3 = 247;</a:t>
            </a:r>
          </a:p>
          <a:p>
            <a:endParaRPr lang="de-DE" dirty="0"/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PIEZO = 12;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// Noten der Melodie: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melody</a:t>
            </a:r>
            <a:r>
              <a:rPr lang="de-DE" dirty="0"/>
              <a:t>[] = {</a:t>
            </a:r>
          </a:p>
          <a:p>
            <a:r>
              <a:rPr lang="de-DE" dirty="0"/>
              <a:t>  NOTE_C4, NOTE_G3, NOTE_G3, NOTE_A3, </a:t>
            </a:r>
          </a:p>
          <a:p>
            <a:r>
              <a:rPr lang="de-DE" dirty="0"/>
              <a:t>  NOTE_G3, 0, NOTE_B3, NOTE_C4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/>
              <a:t>// Notendauer: 4 = Viertelnote, 8 = Achtelnote, etc.: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noteDurations</a:t>
            </a:r>
            <a:r>
              <a:rPr lang="de-DE" dirty="0"/>
              <a:t>[] = {</a:t>
            </a:r>
          </a:p>
          <a:p>
            <a:r>
              <a:rPr lang="de-DE" dirty="0"/>
              <a:t>  4, 8, 8, 4, 4, 4, 4, 4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 {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(PIEZO, OUTPUT);</a:t>
            </a:r>
          </a:p>
          <a:p>
            <a:r>
              <a:rPr lang="de-DE" dirty="0"/>
              <a:t>  </a:t>
            </a:r>
            <a:r>
              <a:rPr lang="de-DE" dirty="0" err="1"/>
              <a:t>Serial.begin</a:t>
            </a:r>
            <a:r>
              <a:rPr lang="de-DE" dirty="0"/>
              <a:t>(9600); </a:t>
            </a:r>
          </a:p>
          <a:p>
            <a:r>
              <a:rPr lang="de-DE" dirty="0"/>
              <a:t>  tone(PIEZO, 440, 1000);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() {</a:t>
            </a:r>
          </a:p>
          <a:p>
            <a:r>
              <a:rPr lang="de-DE" dirty="0"/>
              <a:t>  // wiederhole die Schleife für jede Note im Feld </a:t>
            </a:r>
            <a:r>
              <a:rPr lang="de-DE" dirty="0" err="1"/>
              <a:t>melody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for</a:t>
            </a:r>
            <a:r>
              <a:rPr lang="de-DE" dirty="0"/>
              <a:t> 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thisNote</a:t>
            </a:r>
            <a:r>
              <a:rPr lang="de-DE" dirty="0"/>
              <a:t> = 0; </a:t>
            </a:r>
            <a:r>
              <a:rPr lang="de-DE" dirty="0" err="1"/>
              <a:t>thisNote</a:t>
            </a:r>
            <a:r>
              <a:rPr lang="de-DE" dirty="0"/>
              <a:t> &lt; 8; </a:t>
            </a:r>
            <a:r>
              <a:rPr lang="de-DE" dirty="0" err="1"/>
              <a:t>thisNote</a:t>
            </a:r>
            <a:r>
              <a:rPr lang="de-DE" dirty="0"/>
              <a:t>++) {</a:t>
            </a:r>
          </a:p>
          <a:p>
            <a:r>
              <a:rPr lang="de-DE" dirty="0"/>
              <a:t>	// um die Notendauer zu berechnen, dividiere </a:t>
            </a:r>
          </a:p>
          <a:p>
            <a:r>
              <a:rPr lang="de-DE" dirty="0"/>
              <a:t>    // 1 Sekunde = 1000 </a:t>
            </a:r>
            <a:r>
              <a:rPr lang="de-DE" dirty="0" err="1"/>
              <a:t>ms</a:t>
            </a:r>
            <a:endParaRPr lang="de-DE" dirty="0"/>
          </a:p>
          <a:p>
            <a:r>
              <a:rPr lang="de-DE" dirty="0"/>
              <a:t>    // durch den </a:t>
            </a:r>
            <a:r>
              <a:rPr lang="de-DE" dirty="0" err="1"/>
              <a:t>Notentyp</a:t>
            </a:r>
            <a:r>
              <a:rPr lang="de-DE" dirty="0"/>
              <a:t> im Feld </a:t>
            </a:r>
            <a:r>
              <a:rPr lang="de-DE" dirty="0" err="1"/>
              <a:t>noteDurations</a:t>
            </a:r>
            <a:endParaRPr lang="de-DE" dirty="0"/>
          </a:p>
          <a:p>
            <a:r>
              <a:rPr lang="de-DE" dirty="0"/>
              <a:t>    // zum Beispiel eine Viertelnote: 1000 / 4</a:t>
            </a:r>
          </a:p>
          <a:p>
            <a:r>
              <a:rPr lang="de-DE" dirty="0"/>
              <a:t>    // eine Achtelnote: 1000 / 8 etc.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</a:t>
            </a:r>
            <a:r>
              <a:rPr lang="de-DE" dirty="0"/>
              <a:t> = 1000 / </a:t>
            </a:r>
            <a:r>
              <a:rPr lang="de-DE" dirty="0" err="1"/>
              <a:t>noteDurations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];</a:t>
            </a:r>
          </a:p>
          <a:p>
            <a:r>
              <a:rPr lang="de-DE" dirty="0"/>
              <a:t>    tone(PIEZO, 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], 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("Frequenz: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 Dauer: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  <a:r>
              <a:rPr lang="de-DE" dirty="0" err="1"/>
              <a:t>Serial.println</a:t>
            </a:r>
            <a:r>
              <a:rPr lang="de-DE" dirty="0"/>
              <a:t>(" </a:t>
            </a:r>
            <a:r>
              <a:rPr lang="de-DE" dirty="0" err="1"/>
              <a:t>ms</a:t>
            </a:r>
            <a:r>
              <a:rPr lang="de-DE" dirty="0"/>
              <a:t>");</a:t>
            </a:r>
          </a:p>
          <a:p>
            <a:endParaRPr lang="de-DE" dirty="0"/>
          </a:p>
          <a:p>
            <a:r>
              <a:rPr lang="de-DE" dirty="0"/>
              <a:t>    // experimentell wurde herausgefunden, dass man die Töne</a:t>
            </a:r>
          </a:p>
          <a:p>
            <a:r>
              <a:rPr lang="de-DE" dirty="0"/>
              <a:t>    // gut hören kann, wenn man </a:t>
            </a:r>
          </a:p>
          <a:p>
            <a:r>
              <a:rPr lang="de-DE" dirty="0"/>
              <a:t>    // zwischen den Tönen eine Pause von der Notendauer</a:t>
            </a:r>
          </a:p>
          <a:p>
            <a:r>
              <a:rPr lang="de-DE" dirty="0"/>
              <a:t>    // + 30 % einlegt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pauseBetweenNotes</a:t>
            </a:r>
            <a:r>
              <a:rPr lang="de-DE" dirty="0"/>
              <a:t> = </a:t>
            </a:r>
            <a:r>
              <a:rPr lang="de-DE" dirty="0" err="1"/>
              <a:t>noteDuration</a:t>
            </a:r>
            <a:r>
              <a:rPr lang="de-DE" dirty="0"/>
              <a:t> * 1.30;</a:t>
            </a:r>
          </a:p>
          <a:p>
            <a:r>
              <a:rPr lang="de-DE" dirty="0"/>
              <a:t>  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pauseBetweenNotes</a:t>
            </a:r>
            <a:r>
              <a:rPr lang="de-DE" dirty="0"/>
              <a:t>);</a:t>
            </a:r>
          </a:p>
          <a:p>
            <a:r>
              <a:rPr lang="de-DE" dirty="0"/>
              <a:t>  }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LED_GELB = 13;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LED_ROT = 12;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blinkeLED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ledPin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dauer</a:t>
            </a:r>
            <a:r>
              <a:rPr lang="de-DE" dirty="0"/>
              <a:t>){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("</a:t>
            </a:r>
            <a:r>
              <a:rPr lang="de-DE" dirty="0" err="1"/>
              <a:t>blinkeLED</a:t>
            </a:r>
            <a:r>
              <a:rPr lang="de-DE" dirty="0"/>
              <a:t>: </a:t>
            </a:r>
            <a:r>
              <a:rPr lang="de-DE" dirty="0" err="1"/>
              <a:t>ledPin</a:t>
            </a:r>
            <a:r>
              <a:rPr lang="de-DE" dirty="0"/>
              <a:t>=");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);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(" </a:t>
            </a:r>
            <a:r>
              <a:rPr lang="de-DE" dirty="0" err="1"/>
              <a:t>dauer</a:t>
            </a:r>
            <a:r>
              <a:rPr lang="de-DE" dirty="0"/>
              <a:t>=");</a:t>
            </a:r>
          </a:p>
          <a:p>
            <a:r>
              <a:rPr lang="de-DE" dirty="0"/>
              <a:t>  </a:t>
            </a:r>
            <a:r>
              <a:rPr lang="de-DE" dirty="0" err="1"/>
              <a:t>Serial.println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</a:t>
            </a:r>
          </a:p>
          <a:p>
            <a:r>
              <a:rPr lang="de-DE" dirty="0"/>
              <a:t>  </a:t>
            </a:r>
            <a:r>
              <a:rPr lang="de-DE" dirty="0" err="1"/>
              <a:t>digitalWrite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, HIGH);</a:t>
            </a:r>
          </a:p>
          <a:p>
            <a:r>
              <a:rPr lang="de-DE" dirty="0"/>
              <a:t>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 //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1000 </a:t>
            </a:r>
            <a:r>
              <a:rPr lang="de-DE" dirty="0" err="1"/>
              <a:t>millisecond</a:t>
            </a:r>
            <a:r>
              <a:rPr lang="de-DE" dirty="0"/>
              <a:t>(s)</a:t>
            </a:r>
          </a:p>
          <a:p>
            <a:r>
              <a:rPr lang="de-DE" dirty="0"/>
              <a:t>  </a:t>
            </a:r>
            <a:r>
              <a:rPr lang="de-DE" dirty="0" err="1"/>
              <a:t>digitalWrite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, LOW);</a:t>
            </a:r>
          </a:p>
          <a:p>
            <a:r>
              <a:rPr lang="de-DE" dirty="0"/>
              <a:t>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 //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1000 </a:t>
            </a:r>
            <a:r>
              <a:rPr lang="de-DE" dirty="0" err="1"/>
              <a:t>millisecond</a:t>
            </a:r>
            <a:r>
              <a:rPr lang="de-DE" dirty="0"/>
              <a:t>(s)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</a:t>
            </a:r>
          </a:p>
          <a:p>
            <a:r>
              <a:rPr lang="de-DE" dirty="0"/>
              <a:t>{</a:t>
            </a:r>
          </a:p>
          <a:p>
            <a:r>
              <a:rPr lang="de-DE" dirty="0"/>
              <a:t>  </a:t>
            </a:r>
            <a:r>
              <a:rPr lang="de-DE" dirty="0" err="1"/>
              <a:t>Serial.begin</a:t>
            </a:r>
            <a:r>
              <a:rPr lang="de-DE" dirty="0"/>
              <a:t>(9600);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(LED_GELB, OUTPUT);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(LED_ROT, OUTPUT);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()</a:t>
            </a:r>
          </a:p>
          <a:p>
            <a:r>
              <a:rPr lang="de-DE" dirty="0"/>
              <a:t>{</a:t>
            </a:r>
          </a:p>
          <a:p>
            <a:r>
              <a:rPr lang="de-DE" dirty="0"/>
              <a:t>  </a:t>
            </a:r>
            <a:r>
              <a:rPr lang="de-DE" dirty="0" err="1"/>
              <a:t>Serial.println</a:t>
            </a:r>
            <a:r>
              <a:rPr lang="de-DE" dirty="0"/>
              <a:t>("beginne </a:t>
            </a:r>
            <a:r>
              <a:rPr lang="de-DE" dirty="0" err="1"/>
              <a:t>loop</a:t>
            </a:r>
            <a:r>
              <a:rPr lang="de-DE" dirty="0"/>
              <a:t>()");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(LED_GELB, 500);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(LED_ROT, 500);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(LED_GELB, 1000);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(LED_ROT, 1000);</a:t>
            </a:r>
          </a:p>
          <a:p>
            <a:r>
              <a:rPr lang="de-DE" dirty="0"/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Tinkercad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Simulation</a:t>
            </a:r>
          </a:p>
          <a:p>
            <a:pPr algn="ctr"/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Handout der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Übungen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Erstellen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von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Schaltkreisen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6AAACC-09D6-3946-9062-247F80C8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6" y="22095"/>
            <a:ext cx="11136088" cy="7253416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285D3222-0F0C-384C-88F5-FDE67C5BE01B}"/>
              </a:ext>
            </a:extLst>
          </p:cNvPr>
          <p:cNvSpPr/>
          <p:nvPr/>
        </p:nvSpPr>
        <p:spPr>
          <a:xfrm>
            <a:off x="5134719" y="18879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E67166F-A496-1F44-B29E-73EED9945C93}"/>
              </a:ext>
            </a:extLst>
          </p:cNvPr>
          <p:cNvSpPr txBox="1"/>
          <p:nvPr/>
        </p:nvSpPr>
        <p:spPr>
          <a:xfrm>
            <a:off x="1107333" y="1887965"/>
            <a:ext cx="402830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 den </a:t>
            </a:r>
            <a:r>
              <a:rPr lang="en-US" dirty="0" err="1"/>
              <a:t>Programm</a:t>
            </a:r>
            <a:r>
              <a:rPr lang="en-US" dirty="0"/>
              <a:t>-Text (C++)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klicke</a:t>
            </a:r>
            <a:r>
              <a:rPr lang="en-US" dirty="0"/>
              <a:t> auf “</a:t>
            </a:r>
            <a:r>
              <a:rPr lang="en-US" dirty="0" err="1"/>
              <a:t>Blöcke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wähle</a:t>
            </a:r>
            <a:r>
              <a:rPr lang="en-US" dirty="0"/>
              <a:t>  ”</a:t>
            </a:r>
            <a:r>
              <a:rPr lang="en-US" dirty="0" err="1"/>
              <a:t>Blöcke</a:t>
            </a:r>
            <a:r>
              <a:rPr lang="en-US" dirty="0"/>
              <a:t> und Text”</a:t>
            </a:r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82618EFE-7A7C-5C4C-9E75-7DAFB09437DD}"/>
              </a:ext>
            </a:extLst>
          </p:cNvPr>
          <p:cNvSpPr/>
          <p:nvPr/>
        </p:nvSpPr>
        <p:spPr>
          <a:xfrm rot="19854630">
            <a:off x="5067314" y="15831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E82B28-31C5-384D-88A2-4EB5E13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7" y="0"/>
            <a:ext cx="11136088" cy="7253416"/>
          </a:xfrm>
          <a:prstGeom prst="rect">
            <a:avLst/>
          </a:prstGeom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DFFB9B61-9B9A-5743-8E5E-3CCA32FEAE0F}"/>
              </a:ext>
            </a:extLst>
          </p:cNvPr>
          <p:cNvSpPr/>
          <p:nvPr/>
        </p:nvSpPr>
        <p:spPr>
          <a:xfrm rot="16200000">
            <a:off x="7987799" y="396960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A915341-C147-BA47-AE13-AFB65D45D559}"/>
              </a:ext>
            </a:extLst>
          </p:cNvPr>
          <p:cNvSpPr txBox="1"/>
          <p:nvPr/>
        </p:nvSpPr>
        <p:spPr>
          <a:xfrm>
            <a:off x="7252105" y="4922108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C++ code</a:t>
            </a:r>
          </a:p>
        </p:txBody>
      </p:sp>
    </p:spTree>
    <p:extLst>
      <p:ext uri="{BB962C8B-B14F-4D97-AF65-F5344CB8AC3E}">
        <p14:creationId xmlns:p14="http://schemas.microsoft.com/office/powerpoint/2010/main" val="26090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Analog In – Potentiometer – Variable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Analog Input– Variable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74782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9CAA0B-E0C0-D149-8B18-865F99F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" y="0"/>
            <a:ext cx="1123094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D6ABE6-4027-494F-9172-56A5900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91" y="0"/>
            <a:ext cx="882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7B763FC-DD38-AA42-A907-F38F55B2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384300"/>
            <a:ext cx="6896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1DD89B-6225-934E-9C15-08C31370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3"/>
            <a:ext cx="12192000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 err="1"/>
              <a:t>Digitial</a:t>
            </a:r>
            <a:r>
              <a:rPr lang="de-DE" dirty="0"/>
              <a:t> In – Schalter – Bedingung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Digital Input – </a:t>
            </a:r>
            <a:r>
              <a:rPr lang="de-DE" dirty="0" err="1"/>
              <a:t>Pulldown</a:t>
            </a:r>
            <a:r>
              <a:rPr lang="de-DE" dirty="0"/>
              <a:t> (Erdungs-Widerstand 1kOhm) – Variable -  Bedingung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93405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78F482D-6995-7442-81B1-0DAC6367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2" y="-1"/>
            <a:ext cx="11010520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426781-8B69-CE48-BB32-E233E2F9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" y="0"/>
            <a:ext cx="11174031" cy="72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Batterie und LED mit Widerstand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90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2FB62C-7DB8-A346-8AF1-7BCECFC2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590550"/>
            <a:ext cx="7797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45B729A-5BB7-4840-98C7-EC573B9E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06"/>
            <a:ext cx="12192000" cy="6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Servomotor und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Servo</a:t>
            </a:r>
            <a:r>
              <a:rPr lang="de-DE" dirty="0"/>
              <a:t> Bibliothek – Servomotor - Schleife</a:t>
            </a:r>
          </a:p>
        </p:txBody>
      </p:sp>
    </p:spTree>
    <p:extLst>
      <p:ext uri="{BB962C8B-B14F-4D97-AF65-F5344CB8AC3E}">
        <p14:creationId xmlns:p14="http://schemas.microsoft.com/office/powerpoint/2010/main" val="281037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D39950-E93F-E243-8483-9D86A2A7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11150"/>
            <a:ext cx="11468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4A2BA2-1A00-834B-A601-293AB34E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5727700" cy="62738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E81E25-6441-8345-B8FE-62C7D9B2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2" y="127011"/>
            <a:ext cx="5402445" cy="66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Melodie und 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Piezo</a:t>
            </a:r>
            <a:r>
              <a:rPr lang="de-DE" dirty="0"/>
              <a:t> Schallelement - Schleife</a:t>
            </a:r>
          </a:p>
        </p:txBody>
      </p:sp>
    </p:spTree>
    <p:extLst>
      <p:ext uri="{BB962C8B-B14F-4D97-AF65-F5344CB8AC3E}">
        <p14:creationId xmlns:p14="http://schemas.microsoft.com/office/powerpoint/2010/main" val="155807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400DE18-A8D9-E146-A664-174F076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65" y="0"/>
            <a:ext cx="844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B42F00-BB6E-1B41-B94C-A0E1B27E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1" y="355600"/>
            <a:ext cx="7912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E593B1-EBF8-8846-A526-72EFEC16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7950"/>
            <a:ext cx="8839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97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2 LEDs mit eigener Funktion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- 2 LEDs – eine gelbe und eine rote</a:t>
            </a:r>
          </a:p>
        </p:txBody>
      </p:sp>
    </p:spTree>
    <p:extLst>
      <p:ext uri="{BB962C8B-B14F-4D97-AF65-F5344CB8AC3E}">
        <p14:creationId xmlns:p14="http://schemas.microsoft.com/office/powerpoint/2010/main" val="360599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20D4EB-3F5B-8C49-8FA4-32EC345C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0" y="0"/>
            <a:ext cx="10665731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1AAD85A-0FF6-9140-9EBA-A74890EF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58" y="0"/>
            <a:ext cx="9651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9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C7019F-F1FD-5A49-A115-88AC7CF7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88" y="0"/>
            <a:ext cx="7270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1EACE6-A5AD-954B-97B7-3BAE3D5B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0"/>
            <a:ext cx="6496050" cy="64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8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diese Folien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https://</a:t>
            </a:r>
            <a:r>
              <a:rPr lang="de-DE" dirty="0" err="1"/>
              <a:t>creativecommons.org</a:t>
            </a:r>
            <a:r>
              <a:rPr lang="de-DE" dirty="0"/>
              <a:t>/</a:t>
            </a:r>
            <a:r>
              <a:rPr lang="de-DE" dirty="0" err="1"/>
              <a:t>licenses</a:t>
            </a:r>
            <a:r>
              <a:rPr lang="de-DE" dirty="0"/>
              <a:t>/</a:t>
            </a:r>
            <a:r>
              <a:rPr lang="de-DE" dirty="0" err="1"/>
              <a:t>by-sa</a:t>
            </a:r>
            <a:r>
              <a:rPr lang="de-DE" dirty="0"/>
              <a:t>/3.0/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942AC0-10E0-2A4B-8365-72937E47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44"/>
            <a:ext cx="12192000" cy="56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LED – ohne Programm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15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0AF53A2-5687-DB4A-A63B-74A1D7AD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54" y="0"/>
            <a:ext cx="8764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blinkender LED – visuelles Programm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0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00CE9B-5A48-4645-9C44-0F120654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668"/>
            <a:ext cx="11430356" cy="7445086"/>
          </a:xfrm>
          <a:prstGeom prst="rect">
            <a:avLst/>
          </a:prstGeom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id="{4EE0AE45-19BB-EF43-841B-42C5D9248D0C}"/>
              </a:ext>
            </a:extLst>
          </p:cNvPr>
          <p:cNvSpPr/>
          <p:nvPr/>
        </p:nvSpPr>
        <p:spPr>
          <a:xfrm rot="16200000">
            <a:off x="7688430" y="14955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898F9B5-0607-FE47-9B90-DBD6C867D0E6}"/>
              </a:ext>
            </a:extLst>
          </p:cNvPr>
          <p:cNvSpPr txBox="1"/>
          <p:nvPr/>
        </p:nvSpPr>
        <p:spPr>
          <a:xfrm>
            <a:off x="6714680" y="2448028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649A35-FE09-CC49-A6AA-CA8306C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-213014"/>
            <a:ext cx="11183084" cy="7284027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819783F6-2A86-4E43-AA90-353E3E9DD8DC}"/>
              </a:ext>
            </a:extLst>
          </p:cNvPr>
          <p:cNvSpPr/>
          <p:nvPr/>
        </p:nvSpPr>
        <p:spPr>
          <a:xfrm rot="5400000">
            <a:off x="8914556" y="2406463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8E0CA7B-86B8-0D46-9107-FD283D0A1A20}"/>
              </a:ext>
            </a:extLst>
          </p:cNvPr>
          <p:cNvSpPr txBox="1"/>
          <p:nvPr/>
        </p:nvSpPr>
        <p:spPr>
          <a:xfrm>
            <a:off x="8092364" y="1564800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DBEDF81D-F840-274D-8E43-57BB7E2AF46A}"/>
              </a:ext>
            </a:extLst>
          </p:cNvPr>
          <p:cNvSpPr/>
          <p:nvPr/>
        </p:nvSpPr>
        <p:spPr>
          <a:xfrm>
            <a:off x="4591939" y="17771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C4C6AAD-B2BF-9F4F-9B88-9E668CF10F67}"/>
              </a:ext>
            </a:extLst>
          </p:cNvPr>
          <p:cNvSpPr txBox="1"/>
          <p:nvPr/>
        </p:nvSpPr>
        <p:spPr>
          <a:xfrm>
            <a:off x="563636" y="1887965"/>
            <a:ext cx="40283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Blöcke</a:t>
            </a:r>
            <a:r>
              <a:rPr lang="en-US" dirty="0"/>
              <a:t> </a:t>
            </a:r>
            <a:r>
              <a:rPr lang="en-US" dirty="0" err="1"/>
              <a:t>auswählen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0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Macintosh PowerPoint</Application>
  <PresentationFormat>Breitbild</PresentationFormat>
  <Paragraphs>127</Paragraphs>
  <Slides>33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Batterie und LED mit Widerstand</vt:lpstr>
      <vt:lpstr>PowerPoint-Präsentation</vt:lpstr>
      <vt:lpstr>PowerPoint-Präsentation</vt:lpstr>
      <vt:lpstr>Arduino und Steckbrett mit LED – ohne Programm</vt:lpstr>
      <vt:lpstr>PowerPoint-Präsentation</vt:lpstr>
      <vt:lpstr>Arduino und Steckbrett mit blinkender LED – visuelles Programm </vt:lpstr>
      <vt:lpstr>PowerPoint-Präsentation</vt:lpstr>
      <vt:lpstr>PowerPoint-Präsentation</vt:lpstr>
      <vt:lpstr>PowerPoint-Präsentation</vt:lpstr>
      <vt:lpstr>PowerPoint-Präsentation</vt:lpstr>
      <vt:lpstr>Analog In – Potentiometer – Variable</vt:lpstr>
      <vt:lpstr>PowerPoint-Präsentation</vt:lpstr>
      <vt:lpstr>PowerPoint-Präsentation</vt:lpstr>
      <vt:lpstr>PowerPoint-Präsentation</vt:lpstr>
      <vt:lpstr>PowerPoint-Präsentation</vt:lpstr>
      <vt:lpstr>Digitial In – Schalter – Bedingung</vt:lpstr>
      <vt:lpstr>PowerPoint-Präsentation</vt:lpstr>
      <vt:lpstr>PowerPoint-Präsentation</vt:lpstr>
      <vt:lpstr>PowerPoint-Präsentation</vt:lpstr>
      <vt:lpstr>PowerPoint-Präsentation</vt:lpstr>
      <vt:lpstr>Servomotor und Schleife</vt:lpstr>
      <vt:lpstr>PowerPoint-Präsentation</vt:lpstr>
      <vt:lpstr>PowerPoint-Präsentation</vt:lpstr>
      <vt:lpstr>Melodie und  Schleife</vt:lpstr>
      <vt:lpstr>PowerPoint-Präsentation</vt:lpstr>
      <vt:lpstr>PowerPoint-Präsentation</vt:lpstr>
      <vt:lpstr>PowerPoint-Präsentation</vt:lpstr>
      <vt:lpstr>2 LEDs mit eigener Funktion</vt:lpstr>
      <vt:lpstr>PowerPoint-Präsentation</vt:lpstr>
      <vt:lpstr>PowerPoint-Präsentation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22</cp:revision>
  <dcterms:created xsi:type="dcterms:W3CDTF">2021-05-11T17:03:26Z</dcterms:created>
  <dcterms:modified xsi:type="dcterms:W3CDTF">2022-02-16T14:07:07Z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